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1" r:id="rId1"/>
  </p:sldMasterIdLst>
  <p:sldIdLst>
    <p:sldId id="256" r:id="rId2"/>
    <p:sldId id="261" r:id="rId3"/>
    <p:sldId id="262" r:id="rId4"/>
    <p:sldId id="257" r:id="rId5"/>
    <p:sldId id="258" r:id="rId6"/>
    <p:sldId id="265" r:id="rId7"/>
    <p:sldId id="267" r:id="rId8"/>
    <p:sldId id="269" r:id="rId9"/>
    <p:sldId id="266" r:id="rId10"/>
    <p:sldId id="260" r:id="rId11"/>
    <p:sldId id="271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4835"/>
    <a:srgbClr val="843C0C"/>
    <a:srgbClr val="192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4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92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izallyn/Downloads/2010-2018%20With%20Sex%20Age.xlsm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izallyn/Downloads/2010-2018%20With%20Sex%20Age.xlsm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Maria%20roberts\Documents\Projects\Sea%20Lion%20Entanglement%20Project\2010%20-%202018%20entanglement%20data.xlsm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41535783479705"/>
          <c:y val="5.3035925763696243E-2"/>
          <c:w val="0.84311228253065951"/>
          <c:h val="0.7041466070342615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Sheet9!$K$1</c:f>
              <c:strCache>
                <c:ptCount val="1"/>
                <c:pt idx="0">
                  <c:v>Packing band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Sheet9!$K$2:$K$13</c:f>
              <c:numCache>
                <c:formatCode>General</c:formatCode>
                <c:ptCount val="12"/>
                <c:pt idx="0">
                  <c:v>3.3333333333333333E-2</c:v>
                </c:pt>
                <c:pt idx="1">
                  <c:v>3.333333333333334E-2</c:v>
                </c:pt>
                <c:pt idx="2">
                  <c:v>4.0909090909090916E-2</c:v>
                </c:pt>
                <c:pt idx="3">
                  <c:v>3.4722222222222224E-2</c:v>
                </c:pt>
                <c:pt idx="4">
                  <c:v>0.11548909663133801</c:v>
                </c:pt>
                <c:pt idx="5">
                  <c:v>0.11746437042489674</c:v>
                </c:pt>
                <c:pt idx="6">
                  <c:v>0.14953398721514663</c:v>
                </c:pt>
                <c:pt idx="7">
                  <c:v>0.10763935272424237</c:v>
                </c:pt>
                <c:pt idx="8">
                  <c:v>0.10850137516804183</c:v>
                </c:pt>
                <c:pt idx="9">
                  <c:v>5.0420168067226892E-2</c:v>
                </c:pt>
                <c:pt idx="10">
                  <c:v>0.12121212121212122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96-0A40-BB0C-56CC24FE8B1D}"/>
            </c:ext>
          </c:extLst>
        </c:ser>
        <c:ser>
          <c:idx val="1"/>
          <c:order val="1"/>
          <c:tx>
            <c:strRef>
              <c:f>Sheet9!$L$1</c:f>
              <c:strCache>
                <c:ptCount val="1"/>
                <c:pt idx="0">
                  <c:v>Flasher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Sheet9!$L$2:$L$13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2.976190476190476E-3</c:v>
                </c:pt>
                <c:pt idx="5">
                  <c:v>1.5703941120607787E-2</c:v>
                </c:pt>
                <c:pt idx="6">
                  <c:v>4.6055796055796051E-2</c:v>
                </c:pt>
                <c:pt idx="7">
                  <c:v>3.771603325932698E-2</c:v>
                </c:pt>
                <c:pt idx="8">
                  <c:v>2.7248677248677248E-2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96-0A40-BB0C-56CC24FE8B1D}"/>
            </c:ext>
          </c:extLst>
        </c:ser>
        <c:ser>
          <c:idx val="2"/>
          <c:order val="2"/>
          <c:tx>
            <c:strRef>
              <c:f>Sheet9!$M$1</c:f>
              <c:strCache>
                <c:ptCount val="1"/>
                <c:pt idx="0">
                  <c:v>Monofilament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Sheet9!$M$2:$M$13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2.2499999999999999E-2</c:v>
                </c:pt>
                <c:pt idx="4">
                  <c:v>2.976190476190476E-3</c:v>
                </c:pt>
                <c:pt idx="5">
                  <c:v>1.0416666666666666E-2</c:v>
                </c:pt>
                <c:pt idx="6">
                  <c:v>1.3580246913580247E-2</c:v>
                </c:pt>
                <c:pt idx="7">
                  <c:v>0</c:v>
                </c:pt>
                <c:pt idx="8">
                  <c:v>2.4397413286302173E-2</c:v>
                </c:pt>
                <c:pt idx="9">
                  <c:v>1.2987012987012988E-2</c:v>
                </c:pt>
                <c:pt idx="10">
                  <c:v>6.0606060606060608E-2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96-0A40-BB0C-56CC24FE8B1D}"/>
            </c:ext>
          </c:extLst>
        </c:ser>
        <c:ser>
          <c:idx val="3"/>
          <c:order val="3"/>
          <c:tx>
            <c:strRef>
              <c:f>Sheet9!$N$1</c:f>
              <c:strCache>
                <c:ptCount val="1"/>
                <c:pt idx="0">
                  <c:v>Rubber band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Sheet9!$N$2:$N$13</c:f>
              <c:numCache>
                <c:formatCode>General</c:formatCode>
                <c:ptCount val="12"/>
                <c:pt idx="0">
                  <c:v>0</c:v>
                </c:pt>
                <c:pt idx="1">
                  <c:v>2.8571428571428571E-2</c:v>
                </c:pt>
                <c:pt idx="2">
                  <c:v>7.575757575757576E-3</c:v>
                </c:pt>
                <c:pt idx="3">
                  <c:v>4.091787439613527E-2</c:v>
                </c:pt>
                <c:pt idx="4">
                  <c:v>8.9285714285714281E-3</c:v>
                </c:pt>
                <c:pt idx="5">
                  <c:v>1.0101010101010102E-2</c:v>
                </c:pt>
                <c:pt idx="6">
                  <c:v>0</c:v>
                </c:pt>
                <c:pt idx="7">
                  <c:v>9.8429835271940536E-3</c:v>
                </c:pt>
                <c:pt idx="8">
                  <c:v>6.1177248677248674E-3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96-0A40-BB0C-56CC24FE8B1D}"/>
            </c:ext>
          </c:extLst>
        </c:ser>
        <c:ser>
          <c:idx val="4"/>
          <c:order val="4"/>
          <c:tx>
            <c:strRef>
              <c:f>Sheet9!$O$1</c:f>
              <c:strCache>
                <c:ptCount val="1"/>
                <c:pt idx="0">
                  <c:v>Rope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Sheet9!$O$2:$O$13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9.6618357487922701E-3</c:v>
                </c:pt>
                <c:pt idx="7">
                  <c:v>0</c:v>
                </c:pt>
                <c:pt idx="8">
                  <c:v>1.4640452140452139E-2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96-0A40-BB0C-56CC24FE8B1D}"/>
            </c:ext>
          </c:extLst>
        </c:ser>
        <c:ser>
          <c:idx val="5"/>
          <c:order val="5"/>
          <c:tx>
            <c:strRef>
              <c:f>Sheet9!$P$1</c:f>
              <c:strCache>
                <c:ptCount val="1"/>
                <c:pt idx="0">
                  <c:v>Netting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Sheet9!$P$2:$P$13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1.3888888888888888E-2</c:v>
                </c:pt>
                <c:pt idx="5">
                  <c:v>1.1695906432748537E-2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1.2987012987012988E-2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96-0A40-BB0C-56CC24FE8B1D}"/>
            </c:ext>
          </c:extLst>
        </c:ser>
        <c:ser>
          <c:idx val="6"/>
          <c:order val="6"/>
          <c:tx>
            <c:strRef>
              <c:f>Sheet9!$Q$1</c:f>
              <c:strCache>
                <c:ptCount val="1"/>
                <c:pt idx="0">
                  <c:v>Hook and Line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Sheet9!$Q$2:$Q$13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2.1195652173913043E-2</c:v>
                </c:pt>
                <c:pt idx="4">
                  <c:v>4.3103448275862068E-3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96-0A40-BB0C-56CC24FE8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9409567"/>
        <c:axId val="1061456655"/>
      </c:barChart>
      <c:catAx>
        <c:axId val="1049409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Month</a:t>
                </a:r>
              </a:p>
            </c:rich>
          </c:tx>
          <c:layout>
            <c:manualLayout>
              <c:xMode val="edge"/>
              <c:yMode val="edge"/>
              <c:x val="0.46106438272636979"/>
              <c:y val="0.824559343618695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456655"/>
        <c:crosses val="autoZero"/>
        <c:auto val="1"/>
        <c:lblAlgn val="ctr"/>
        <c:lblOffset val="100"/>
        <c:noMultiLvlLbl val="0"/>
      </c:catAx>
      <c:valAx>
        <c:axId val="10614566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Entanglements Per</a:t>
                </a:r>
                <a:r>
                  <a:rPr lang="en-US" sz="1600" baseline="0">
                    <a:solidFill>
                      <a:schemeClr val="tx1"/>
                    </a:solidFill>
                  </a:rPr>
                  <a:t> Unit Effort</a:t>
                </a:r>
                <a:endParaRPr lang="en-US" sz="16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6940628042603824E-2"/>
              <c:y val="0.120874138950962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9409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865852519153041"/>
          <c:y val="0.88587729757791078"/>
          <c:w val="0.72268288626133803"/>
          <c:h val="9.60949605741211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641535783479705"/>
          <c:y val="5.3035925763696243E-2"/>
          <c:w val="0.84311228253065951"/>
          <c:h val="0.7041466070342615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Sheet9!$K$1</c:f>
              <c:strCache>
                <c:ptCount val="1"/>
                <c:pt idx="0">
                  <c:v>Packing band</c:v>
                </c:pt>
              </c:strCache>
            </c:strRef>
          </c:tx>
          <c:spPr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Sheet9!$K$2:$K$13</c:f>
              <c:numCache>
                <c:formatCode>General</c:formatCode>
                <c:ptCount val="12"/>
                <c:pt idx="0">
                  <c:v>3.3333333333333333E-2</c:v>
                </c:pt>
                <c:pt idx="1">
                  <c:v>3.333333333333334E-2</c:v>
                </c:pt>
                <c:pt idx="2">
                  <c:v>4.0909090909090916E-2</c:v>
                </c:pt>
                <c:pt idx="3">
                  <c:v>3.4722222222222224E-2</c:v>
                </c:pt>
                <c:pt idx="4">
                  <c:v>0.11548909663133801</c:v>
                </c:pt>
                <c:pt idx="5">
                  <c:v>0.11746437042489674</c:v>
                </c:pt>
                <c:pt idx="6">
                  <c:v>0.14953398721514663</c:v>
                </c:pt>
                <c:pt idx="7">
                  <c:v>0.10763935272424237</c:v>
                </c:pt>
                <c:pt idx="8">
                  <c:v>0.10850137516804183</c:v>
                </c:pt>
                <c:pt idx="9">
                  <c:v>5.0420168067226892E-2</c:v>
                </c:pt>
                <c:pt idx="10">
                  <c:v>0.12121212121212122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96-0A40-BB0C-56CC24FE8B1D}"/>
            </c:ext>
          </c:extLst>
        </c:ser>
        <c:ser>
          <c:idx val="1"/>
          <c:order val="1"/>
          <c:tx>
            <c:strRef>
              <c:f>Sheet9!$L$1</c:f>
              <c:strCache>
                <c:ptCount val="1"/>
                <c:pt idx="0">
                  <c:v>Flasher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Sheet9!$L$2:$L$13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2.976190476190476E-3</c:v>
                </c:pt>
                <c:pt idx="5">
                  <c:v>1.5703941120607787E-2</c:v>
                </c:pt>
                <c:pt idx="6">
                  <c:v>4.6055796055796051E-2</c:v>
                </c:pt>
                <c:pt idx="7">
                  <c:v>3.771603325932698E-2</c:v>
                </c:pt>
                <c:pt idx="8">
                  <c:v>2.7248677248677248E-2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696-0A40-BB0C-56CC24FE8B1D}"/>
            </c:ext>
          </c:extLst>
        </c:ser>
        <c:ser>
          <c:idx val="2"/>
          <c:order val="2"/>
          <c:tx>
            <c:strRef>
              <c:f>Sheet9!$M$1</c:f>
              <c:strCache>
                <c:ptCount val="1"/>
                <c:pt idx="0">
                  <c:v>Monofilament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Sheet9!$M$2:$M$13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2.2499999999999999E-2</c:v>
                </c:pt>
                <c:pt idx="4">
                  <c:v>2.976190476190476E-3</c:v>
                </c:pt>
                <c:pt idx="5">
                  <c:v>1.0416666666666666E-2</c:v>
                </c:pt>
                <c:pt idx="6">
                  <c:v>1.3580246913580247E-2</c:v>
                </c:pt>
                <c:pt idx="7">
                  <c:v>0</c:v>
                </c:pt>
                <c:pt idx="8">
                  <c:v>2.4397413286302173E-2</c:v>
                </c:pt>
                <c:pt idx="9">
                  <c:v>1.2987012987012988E-2</c:v>
                </c:pt>
                <c:pt idx="10">
                  <c:v>6.0606060606060608E-2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696-0A40-BB0C-56CC24FE8B1D}"/>
            </c:ext>
          </c:extLst>
        </c:ser>
        <c:ser>
          <c:idx val="3"/>
          <c:order val="3"/>
          <c:tx>
            <c:strRef>
              <c:f>Sheet9!$N$1</c:f>
              <c:strCache>
                <c:ptCount val="1"/>
                <c:pt idx="0">
                  <c:v>Rubber band</c:v>
                </c:pt>
              </c:strCache>
            </c:strRef>
          </c:tx>
          <c:spPr>
            <a:solidFill>
              <a:schemeClr val="tx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Sheet9!$N$2:$N$13</c:f>
              <c:numCache>
                <c:formatCode>General</c:formatCode>
                <c:ptCount val="12"/>
                <c:pt idx="0">
                  <c:v>0</c:v>
                </c:pt>
                <c:pt idx="1">
                  <c:v>2.8571428571428571E-2</c:v>
                </c:pt>
                <c:pt idx="2">
                  <c:v>7.575757575757576E-3</c:v>
                </c:pt>
                <c:pt idx="3">
                  <c:v>4.091787439613527E-2</c:v>
                </c:pt>
                <c:pt idx="4">
                  <c:v>8.9285714285714281E-3</c:v>
                </c:pt>
                <c:pt idx="5">
                  <c:v>1.0101010101010102E-2</c:v>
                </c:pt>
                <c:pt idx="6">
                  <c:v>0</c:v>
                </c:pt>
                <c:pt idx="7">
                  <c:v>9.8429835271940536E-3</c:v>
                </c:pt>
                <c:pt idx="8">
                  <c:v>6.1177248677248674E-3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696-0A40-BB0C-56CC24FE8B1D}"/>
            </c:ext>
          </c:extLst>
        </c:ser>
        <c:ser>
          <c:idx val="4"/>
          <c:order val="4"/>
          <c:tx>
            <c:strRef>
              <c:f>Sheet9!$O$1</c:f>
              <c:strCache>
                <c:ptCount val="1"/>
                <c:pt idx="0">
                  <c:v>Rope</c:v>
                </c:pt>
              </c:strCache>
            </c:strRef>
          </c:tx>
          <c:spPr>
            <a:solidFill>
              <a:schemeClr val="accent2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Sheet9!$O$2:$O$13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9.6618357487922701E-3</c:v>
                </c:pt>
                <c:pt idx="7">
                  <c:v>0</c:v>
                </c:pt>
                <c:pt idx="8">
                  <c:v>1.4640452140452139E-2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96-0A40-BB0C-56CC24FE8B1D}"/>
            </c:ext>
          </c:extLst>
        </c:ser>
        <c:ser>
          <c:idx val="5"/>
          <c:order val="5"/>
          <c:tx>
            <c:strRef>
              <c:f>Sheet9!$P$1</c:f>
              <c:strCache>
                <c:ptCount val="1"/>
                <c:pt idx="0">
                  <c:v>Netting</c:v>
                </c:pt>
              </c:strCache>
            </c:strRef>
          </c:tx>
          <c:spPr>
            <a:solidFill>
              <a:schemeClr val="accent3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Sheet9!$P$2:$P$13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1.3888888888888888E-2</c:v>
                </c:pt>
                <c:pt idx="5">
                  <c:v>1.1695906432748537E-2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1.2987012987012988E-2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696-0A40-BB0C-56CC24FE8B1D}"/>
            </c:ext>
          </c:extLst>
        </c:ser>
        <c:ser>
          <c:idx val="6"/>
          <c:order val="6"/>
          <c:tx>
            <c:strRef>
              <c:f>Sheet9!$Q$1</c:f>
              <c:strCache>
                <c:ptCount val="1"/>
                <c:pt idx="0">
                  <c:v>Hook and Line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Sheet9!$J$2:$J$13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Sheet9!$Q$2:$Q$13</c:f>
              <c:numCache>
                <c:formatCode>General</c:formatCode>
                <c:ptCount val="12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2.1195652173913043E-2</c:v>
                </c:pt>
                <c:pt idx="4">
                  <c:v>4.3103448275862068E-3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F696-0A40-BB0C-56CC24FE8B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049409567"/>
        <c:axId val="1061456655"/>
      </c:barChart>
      <c:catAx>
        <c:axId val="1049409567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Month</a:t>
                </a:r>
              </a:p>
            </c:rich>
          </c:tx>
          <c:layout>
            <c:manualLayout>
              <c:xMode val="edge"/>
              <c:yMode val="edge"/>
              <c:x val="0.46106438272636979"/>
              <c:y val="0.824559343618695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1456655"/>
        <c:crosses val="autoZero"/>
        <c:auto val="1"/>
        <c:lblAlgn val="ctr"/>
        <c:lblOffset val="100"/>
        <c:noMultiLvlLbl val="0"/>
      </c:catAx>
      <c:valAx>
        <c:axId val="1061456655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>
                    <a:solidFill>
                      <a:schemeClr val="tx1"/>
                    </a:solidFill>
                  </a:rPr>
                  <a:t>Entanglements Per</a:t>
                </a:r>
                <a:r>
                  <a:rPr lang="en-US" sz="1600" baseline="0">
                    <a:solidFill>
                      <a:schemeClr val="tx1"/>
                    </a:solidFill>
                  </a:rPr>
                  <a:t> Unit Effort</a:t>
                </a:r>
                <a:endParaRPr lang="en-US" sz="1600">
                  <a:solidFill>
                    <a:schemeClr val="tx1"/>
                  </a:solidFill>
                </a:endParaRPr>
              </a:p>
            </c:rich>
          </c:tx>
          <c:layout>
            <c:manualLayout>
              <c:xMode val="edge"/>
              <c:yMode val="edge"/>
              <c:x val="2.6940628042603824E-2"/>
              <c:y val="0.12087413895096281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940956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3865852519153041"/>
          <c:y val="0.88587729757791078"/>
          <c:w val="0.72268288626133803"/>
          <c:h val="9.60949605741211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076045876729078"/>
          <c:y val="0.24255783233554723"/>
          <c:w val="0.80048916156820304"/>
          <c:h val="0.515408134648320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'M S Tables'!$B$29</c:f>
              <c:strCache>
                <c:ptCount val="1"/>
                <c:pt idx="0">
                  <c:v>Active</c:v>
                </c:pt>
              </c:strCache>
            </c:strRef>
          </c:tx>
          <c:spPr>
            <a:solidFill>
              <a:schemeClr val="accent4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numRef>
              <c:f>'M S Tables'!$A$30:$A$38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'M S Tables'!$B$30:$B$38</c:f>
              <c:numCache>
                <c:formatCode>General</c:formatCode>
                <c:ptCount val="9"/>
                <c:pt idx="0">
                  <c:v>28</c:v>
                </c:pt>
                <c:pt idx="1">
                  <c:v>39</c:v>
                </c:pt>
                <c:pt idx="2">
                  <c:v>48</c:v>
                </c:pt>
                <c:pt idx="3">
                  <c:v>74</c:v>
                </c:pt>
                <c:pt idx="4">
                  <c:v>59</c:v>
                </c:pt>
                <c:pt idx="5">
                  <c:v>40</c:v>
                </c:pt>
                <c:pt idx="6">
                  <c:v>40</c:v>
                </c:pt>
                <c:pt idx="7">
                  <c:v>41</c:v>
                </c:pt>
                <c:pt idx="8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83-3F49-A749-9AAE4377DD6A}"/>
            </c:ext>
          </c:extLst>
        </c:ser>
        <c:ser>
          <c:idx val="1"/>
          <c:order val="1"/>
          <c:tx>
            <c:strRef>
              <c:f>'M S Tables'!$C$29</c:f>
              <c:strCache>
                <c:ptCount val="1"/>
                <c:pt idx="0">
                  <c:v>Inactive</c:v>
                </c:pt>
              </c:strCache>
            </c:strRef>
          </c:tx>
          <c:spPr>
            <a:solidFill>
              <a:schemeClr val="accent4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numRef>
              <c:f>'M S Tables'!$A$30:$A$38</c:f>
              <c:numCache>
                <c:formatCode>General</c:formatCode>
                <c:ptCount val="9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  <c:pt idx="8">
                  <c:v>2018</c:v>
                </c:pt>
              </c:numCache>
            </c:numRef>
          </c:cat>
          <c:val>
            <c:numRef>
              <c:f>'M S Tables'!$C$30:$C$38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18</c:v>
                </c:pt>
                <c:pt idx="3">
                  <c:v>14</c:v>
                </c:pt>
                <c:pt idx="4">
                  <c:v>6</c:v>
                </c:pt>
                <c:pt idx="5">
                  <c:v>5</c:v>
                </c:pt>
                <c:pt idx="6">
                  <c:v>22</c:v>
                </c:pt>
                <c:pt idx="7">
                  <c:v>24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83-3F49-A749-9AAE4377DD6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09427136"/>
        <c:axId val="609420064"/>
      </c:barChart>
      <c:catAx>
        <c:axId val="6094271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24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Year</a:t>
                </a:r>
              </a:p>
            </c:rich>
          </c:tx>
          <c:layout>
            <c:manualLayout>
              <c:xMode val="edge"/>
              <c:yMode val="edge"/>
              <c:x val="0.51635564695954028"/>
              <c:y val="0.92607370329933836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400" b="0" i="0" u="none" strike="noStrike" kern="1200" baseline="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09420064"/>
        <c:crosses val="autoZero"/>
        <c:auto val="1"/>
        <c:lblAlgn val="ctr"/>
        <c:lblOffset val="100"/>
        <c:noMultiLvlLbl val="0"/>
      </c:catAx>
      <c:valAx>
        <c:axId val="609420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609427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3044332730758297"/>
          <c:y val="0.13202483522294076"/>
          <c:w val="0.35103255254327997"/>
          <c:h val="9.76440371342294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2819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1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80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51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896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664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430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0977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86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7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27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AC57A-8028-46DC-A389-3EB9C996B31C}" type="datetimeFigureOut">
              <a:rPr lang="en-US" smtClean="0"/>
              <a:t>12/27/19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93068-B17F-4AA7-93D1-677B046B1C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91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38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12" Type="http://schemas.openxmlformats.org/officeDocument/2006/relationships/image" Target="../media/image15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jpeg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microsoft.com/office/2007/relationships/hdphoto" Target="../media/hdphoto3.wdp"/><Relationship Id="rId7" Type="http://schemas.openxmlformats.org/officeDocument/2006/relationships/image" Target="../media/image22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microsoft.com/office/2007/relationships/hdphoto" Target="../media/hdphoto4.wdp"/><Relationship Id="rId7" Type="http://schemas.openxmlformats.org/officeDocument/2006/relationships/image" Target="../media/image29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798" y="118867"/>
            <a:ext cx="7772400" cy="2217386"/>
          </a:xfrm>
          <a:noFill/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Wrapped Up: Sea Lion Entanglements on the North Coast of Washington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2999" y="5384186"/>
            <a:ext cx="6858000" cy="165576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Liz Allyn</a:t>
            </a:r>
          </a:p>
          <a:p>
            <a:r>
              <a:rPr lang="en-US" dirty="0">
                <a:solidFill>
                  <a:schemeClr val="bg1"/>
                </a:solidFill>
              </a:rPr>
              <a:t>Makah Tribe</a:t>
            </a:r>
          </a:p>
          <a:p>
            <a:r>
              <a:rPr lang="en-US" dirty="0" err="1">
                <a:solidFill>
                  <a:schemeClr val="bg1"/>
                </a:solidFill>
              </a:rPr>
              <a:t>Liz.allyn@makah.com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" name="Group 4"/>
          <p:cNvGrpSpPr>
            <a:grpSpLocks noChangeAspect="1"/>
          </p:cNvGrpSpPr>
          <p:nvPr/>
        </p:nvGrpSpPr>
        <p:grpSpPr>
          <a:xfrm>
            <a:off x="3202602" y="2400572"/>
            <a:ext cx="2738791" cy="2919295"/>
            <a:chOff x="1355020" y="0"/>
            <a:chExt cx="6433959" cy="6858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020" y="0"/>
              <a:ext cx="6433959" cy="68580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25" b="97559" l="2888" r="985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6193">
              <a:off x="3242701" y="1394352"/>
              <a:ext cx="3177349" cy="3915289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566134"/>
            <a:ext cx="1486405" cy="1291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7592" y="5566134"/>
            <a:ext cx="1486406" cy="129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0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rab pot rubber bands | Seattle Marine">
            <a:extLst>
              <a:ext uri="{FF2B5EF4-FFF2-40B4-BE49-F238E27FC236}">
                <a16:creationId xmlns:a16="http://schemas.microsoft.com/office/drawing/2014/main" id="{1F60F129-441A-2548-A4A9-8B4EDCC4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3196405" y="2053554"/>
            <a:ext cx="2425770" cy="264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50" y="5249665"/>
            <a:ext cx="2909248" cy="13746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54" y="359214"/>
            <a:ext cx="3107840" cy="2210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9761" y="4259125"/>
            <a:ext cx="3688853" cy="2239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5005" r="-1615" b="-4564"/>
          <a:stretch/>
        </p:blipFill>
        <p:spPr>
          <a:xfrm>
            <a:off x="4896512" y="359214"/>
            <a:ext cx="3842102" cy="2131218"/>
          </a:xfrm>
          <a:prstGeom prst="rect">
            <a:avLst/>
          </a:prstGeom>
        </p:spPr>
      </p:pic>
      <p:pic>
        <p:nvPicPr>
          <p:cNvPr id="2050" name="Picture 2" descr="Bristol Bay Sockeye, Gene Conservation Laboratory, Division of Commercial Fisheries, Alaska ...">
            <a:extLst>
              <a:ext uri="{FF2B5EF4-FFF2-40B4-BE49-F238E27FC236}">
                <a16:creationId xmlns:a16="http://schemas.microsoft.com/office/drawing/2014/main" id="{95C6791A-A2DA-7942-A905-B4A0F5F00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787" y="2569233"/>
            <a:ext cx="2080186" cy="245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2103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A0967C-BDEC-D344-97FD-C9682E590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39" y="385623"/>
            <a:ext cx="7479322" cy="608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16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6B7635D-4DDE-5E49-9F78-42B74F40A727}"/>
              </a:ext>
            </a:extLst>
          </p:cNvPr>
          <p:cNvGrpSpPr/>
          <p:nvPr/>
        </p:nvGrpSpPr>
        <p:grpSpPr>
          <a:xfrm>
            <a:off x="209719" y="873841"/>
            <a:ext cx="8523973" cy="5110317"/>
            <a:chOff x="10817554" y="18145062"/>
            <a:chExt cx="8523973" cy="511031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4C39C1A-C2B7-7241-A374-FAB5389F31FA}"/>
                </a:ext>
              </a:extLst>
            </p:cNvPr>
            <p:cNvGrpSpPr/>
            <p:nvPr/>
          </p:nvGrpSpPr>
          <p:grpSpPr>
            <a:xfrm>
              <a:off x="10817554" y="18145062"/>
              <a:ext cx="8523973" cy="5110317"/>
              <a:chOff x="10817554" y="18145062"/>
              <a:chExt cx="8523973" cy="5110317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2BE4530F-CA68-DF4B-8C81-BA813E9A3E6B}"/>
                  </a:ext>
                </a:extLst>
              </p:cNvPr>
              <p:cNvGrpSpPr/>
              <p:nvPr/>
            </p:nvGrpSpPr>
            <p:grpSpPr>
              <a:xfrm>
                <a:off x="10817554" y="18230009"/>
                <a:ext cx="8523973" cy="5025370"/>
                <a:chOff x="20188988" y="15546069"/>
                <a:chExt cx="7875885" cy="6734165"/>
              </a:xfrm>
            </p:grpSpPr>
            <p:graphicFrame>
              <p:nvGraphicFramePr>
                <p:cNvPr id="7" name="Chart 6">
                  <a:extLst>
                    <a:ext uri="{FF2B5EF4-FFF2-40B4-BE49-F238E27FC236}">
                      <a16:creationId xmlns:a16="http://schemas.microsoft.com/office/drawing/2014/main" id="{75071B5B-4602-1241-94D9-9D422B48AEAA}"/>
                    </a:ext>
                  </a:extLst>
                </p:cNvPr>
                <p:cNvGraphicFramePr>
                  <a:graphicFrameLocks/>
                </p:cNvGraphicFramePr>
                <p:nvPr>
                  <p:extLst>
                    <p:ext uri="{D42A27DB-BD31-4B8C-83A1-F6EECF244321}">
                      <p14:modId xmlns:p14="http://schemas.microsoft.com/office/powerpoint/2010/main" val="116467528"/>
                    </p:ext>
                  </p:extLst>
                </p:nvPr>
              </p:nvGraphicFramePr>
              <p:xfrm>
                <a:off x="20188988" y="15546069"/>
                <a:ext cx="7875885" cy="5671742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02ABE42-A1ED-B04B-A4FB-CB27EFC3E448}"/>
                    </a:ext>
                  </a:extLst>
                </p:cNvPr>
                <p:cNvSpPr txBox="1"/>
                <p:nvPr/>
              </p:nvSpPr>
              <p:spPr>
                <a:xfrm>
                  <a:off x="20302869" y="21331643"/>
                  <a:ext cx="7762004" cy="94859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i="1" dirty="0"/>
                    <a:t>Figure 3: Number of active (entangling material present) and inactive (healing or scarred) entanglements per year</a:t>
                  </a:r>
                </a:p>
              </p:txBody>
            </p:sp>
          </p:grp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8ED3B3-AFE6-AF40-91AB-D2D5ED08DE00}"/>
                  </a:ext>
                </a:extLst>
              </p:cNvPr>
              <p:cNvSpPr txBox="1"/>
              <p:nvPr/>
            </p:nvSpPr>
            <p:spPr>
              <a:xfrm>
                <a:off x="11506122" y="18145062"/>
                <a:ext cx="714073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Active and Inactive Entanglements Per Year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229B379-D4C7-C248-897B-B4E5C3369196}"/>
                </a:ext>
              </a:extLst>
            </p:cNvPr>
            <p:cNvSpPr txBox="1"/>
            <p:nvPr/>
          </p:nvSpPr>
          <p:spPr>
            <a:xfrm rot="16200000">
              <a:off x="9239622" y="20239509"/>
              <a:ext cx="42507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Entanglements Per Unit Effort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1392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290" y="42432"/>
            <a:ext cx="8022234" cy="1325563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chemeClr val="bg1"/>
                </a:solidFill>
              </a:rPr>
              <a:t>Marine debris affects many species and ecosystems globally…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94804" y="1651247"/>
            <a:ext cx="7939721" cy="5061389"/>
            <a:chOff x="335550" y="1279082"/>
            <a:chExt cx="8505237" cy="5452675"/>
          </a:xfrm>
        </p:grpSpPr>
        <p:grpSp>
          <p:nvGrpSpPr>
            <p:cNvPr id="16" name="Group 15"/>
            <p:cNvGrpSpPr/>
            <p:nvPr/>
          </p:nvGrpSpPr>
          <p:grpSpPr>
            <a:xfrm>
              <a:off x="335550" y="1279082"/>
              <a:ext cx="8419633" cy="5433640"/>
              <a:chOff x="279017" y="1128162"/>
              <a:chExt cx="8419633" cy="543364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825" t="863" r="16423" b="24801"/>
              <a:stretch/>
            </p:blipFill>
            <p:spPr>
              <a:xfrm rot="5400000">
                <a:off x="7023383" y="3057850"/>
                <a:ext cx="1675267" cy="1675267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150" t="9249" r="8466" b="345"/>
              <a:stretch/>
            </p:blipFill>
            <p:spPr>
              <a:xfrm rot="5400000">
                <a:off x="4526939" y="1123146"/>
                <a:ext cx="1606857" cy="1616889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395082" y="1371905"/>
                <a:ext cx="1949944" cy="1462458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36" t="-173" r="1885" b="173"/>
              <a:stretch/>
            </p:blipFill>
            <p:spPr>
              <a:xfrm rot="5400000">
                <a:off x="2367828" y="4908519"/>
                <a:ext cx="1805203" cy="1501364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995" t="173" r="9005" b="-173"/>
              <a:stretch/>
            </p:blipFill>
            <p:spPr>
              <a:xfrm rot="5400000">
                <a:off x="4405541" y="4957062"/>
                <a:ext cx="1604740" cy="1604740"/>
              </a:xfrm>
              <a:prstGeom prst="rect">
                <a:avLst/>
              </a:prstGeom>
            </p:spPr>
          </p:pic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4583" y="2905204"/>
                <a:ext cx="2442798" cy="1799115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4710" y="5047784"/>
                <a:ext cx="2303940" cy="1514018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9452" y="1138784"/>
                <a:ext cx="2139198" cy="1604399"/>
              </a:xfrm>
              <a:prstGeom prst="rect">
                <a:avLst/>
              </a:prstGeom>
            </p:spPr>
          </p:pic>
          <p:pic>
            <p:nvPicPr>
              <p:cNvPr id="13" name="Picture 1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07233" y="3254658"/>
                <a:ext cx="1781348" cy="1336011"/>
              </a:xfrm>
              <a:prstGeom prst="rect">
                <a:avLst/>
              </a:prstGeom>
            </p:spPr>
          </p:pic>
          <p:pic>
            <p:nvPicPr>
              <p:cNvPr id="14" name="Picture 13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017" y="4173551"/>
                <a:ext cx="1791188" cy="2388251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42" r="18822"/>
              <a:stretch/>
            </p:blipFill>
            <p:spPr>
              <a:xfrm>
                <a:off x="279017" y="1128163"/>
                <a:ext cx="1791188" cy="2041166"/>
              </a:xfrm>
              <a:prstGeom prst="rect">
                <a:avLst/>
              </a:prstGeom>
            </p:spPr>
          </p:pic>
        </p:grpSp>
        <p:grpSp>
          <p:nvGrpSpPr>
            <p:cNvPr id="23" name="Group 22"/>
            <p:cNvGrpSpPr/>
            <p:nvPr/>
          </p:nvGrpSpPr>
          <p:grpSpPr>
            <a:xfrm>
              <a:off x="1001249" y="2657400"/>
              <a:ext cx="7839538" cy="4074357"/>
              <a:chOff x="1001249" y="2657400"/>
              <a:chExt cx="7839538" cy="4074357"/>
            </a:xfrm>
          </p:grpSpPr>
          <p:sp>
            <p:nvSpPr>
              <p:cNvPr id="17" name="TextBox 16"/>
              <p:cNvSpPr txBox="1"/>
              <p:nvPr/>
            </p:nvSpPr>
            <p:spPr>
              <a:xfrm>
                <a:off x="1115370" y="3074028"/>
                <a:ext cx="1103018" cy="26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/>
                  <a:t>NOAA NMFS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001249" y="6438691"/>
                <a:ext cx="1173257" cy="26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/>
                  <a:t>NOAA NMFS</a:t>
                </a: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620204" y="6466501"/>
                <a:ext cx="1220582" cy="26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/>
                  <a:t>NOAA NMFS</a:t>
                </a: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765756" y="4637816"/>
                <a:ext cx="1124931" cy="26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/>
                  <a:t>NOAA NMFS</a:t>
                </a: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7827864" y="2657400"/>
                <a:ext cx="101292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/>
                  <a:t>Sea Turtle Inc.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198060" y="4515368"/>
                <a:ext cx="953828" cy="265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/>
                  <a:t>NOAA NMFS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63187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120709" y="1802123"/>
            <a:ext cx="3224442" cy="3496293"/>
            <a:chOff x="3561588" y="2343912"/>
            <a:chExt cx="2020824" cy="2170176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1588" y="2343912"/>
              <a:ext cx="2020824" cy="2170176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25" b="97559" l="2888" r="985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265940">
              <a:off x="4300399" y="2691407"/>
              <a:ext cx="1067846" cy="1315853"/>
            </a:xfrm>
            <a:prstGeom prst="rect">
              <a:avLst/>
            </a:prstGeom>
          </p:spPr>
        </p:pic>
      </p:grp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4842955" y="1802123"/>
            <a:ext cx="3280113" cy="3496293"/>
            <a:chOff x="1355020" y="0"/>
            <a:chExt cx="6433959" cy="6858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020" y="0"/>
              <a:ext cx="6433959" cy="6858000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25" b="97559" l="2888" r="985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6193">
              <a:off x="3242701" y="1394352"/>
              <a:ext cx="3177349" cy="3915289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304269" y="5407658"/>
            <a:ext cx="2857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California Sea Lion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283323" y="5407658"/>
            <a:ext cx="23993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Steller Sea Lion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899605" y="476560"/>
            <a:ext cx="7886700" cy="132556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/>
                </a:solidFill>
              </a:rPr>
              <a:t>…including our local favorites.</a:t>
            </a:r>
          </a:p>
        </p:txBody>
      </p:sp>
    </p:spTree>
    <p:extLst>
      <p:ext uri="{BB962C8B-B14F-4D97-AF65-F5344CB8AC3E}">
        <p14:creationId xmlns:p14="http://schemas.microsoft.com/office/powerpoint/2010/main" val="1325494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014 Inmar 600R-DR | eBay">
            <a:extLst>
              <a:ext uri="{FF2B5EF4-FFF2-40B4-BE49-F238E27FC236}">
                <a16:creationId xmlns:a16="http://schemas.microsoft.com/office/drawing/2014/main" id="{DF95CAEE-26F4-DC4F-B06B-360F6B5C1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6" t="20686" r="1912" b="12641"/>
          <a:stretch/>
        </p:blipFill>
        <p:spPr bwMode="auto">
          <a:xfrm>
            <a:off x="-131589" y="4396720"/>
            <a:ext cx="3550723" cy="2577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2523931" y="167519"/>
            <a:ext cx="6379544" cy="6491762"/>
            <a:chOff x="1299345" y="222649"/>
            <a:chExt cx="6379544" cy="6491762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35665" y="1681637"/>
              <a:ext cx="5843224" cy="503277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1" r="25527"/>
            <a:stretch/>
          </p:blipFill>
          <p:spPr>
            <a:xfrm>
              <a:off x="4503831" y="222649"/>
              <a:ext cx="2171171" cy="2171171"/>
            </a:xfrm>
            <a:prstGeom prst="flowChartConnector">
              <a:avLst/>
            </a:prstGeom>
            <a:ln>
              <a:solidFill>
                <a:srgbClr val="284835"/>
              </a:solidFill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778" r="14280"/>
            <a:stretch/>
          </p:blipFill>
          <p:spPr>
            <a:xfrm>
              <a:off x="1385381" y="1308235"/>
              <a:ext cx="2114563" cy="2114563"/>
            </a:xfrm>
            <a:prstGeom prst="flowChartConnector">
              <a:avLst/>
            </a:prstGeom>
            <a:ln>
              <a:solidFill>
                <a:srgbClr val="284835"/>
              </a:solidFill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32" r="29894" b="24"/>
            <a:stretch/>
          </p:blipFill>
          <p:spPr>
            <a:xfrm>
              <a:off x="1299345" y="3738070"/>
              <a:ext cx="1840878" cy="1840878"/>
            </a:xfrm>
            <a:prstGeom prst="flowChartConnector">
              <a:avLst/>
            </a:prstGeom>
            <a:ln>
              <a:solidFill>
                <a:srgbClr val="284835"/>
              </a:solidFill>
            </a:ln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234" r="18206"/>
            <a:stretch/>
          </p:blipFill>
          <p:spPr>
            <a:xfrm>
              <a:off x="5847244" y="3994292"/>
              <a:ext cx="1584656" cy="1584656"/>
            </a:xfrm>
            <a:prstGeom prst="flowChartConnector">
              <a:avLst/>
            </a:prstGeom>
            <a:ln>
              <a:solidFill>
                <a:srgbClr val="284835"/>
              </a:solidFill>
            </a:ln>
          </p:spPr>
        </p:pic>
      </p:grpSp>
      <p:sp>
        <p:nvSpPr>
          <p:cNvPr id="19" name="TextBox 18"/>
          <p:cNvSpPr txBox="1"/>
          <p:nvPr/>
        </p:nvSpPr>
        <p:spPr>
          <a:xfrm>
            <a:off x="159040" y="136791"/>
            <a:ext cx="57042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+mj-lt"/>
              </a:rPr>
              <a:t>Data was collected during small boat surveys of the Makah U&amp;A</a:t>
            </a:r>
          </a:p>
        </p:txBody>
      </p:sp>
      <p:pic>
        <p:nvPicPr>
          <p:cNvPr id="12" name="Picture 11"/>
          <p:cNvPicPr preferRelativeResize="0">
            <a:picLocks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69" r="76"/>
          <a:stretch/>
        </p:blipFill>
        <p:spPr>
          <a:xfrm>
            <a:off x="4815093" y="4731490"/>
            <a:ext cx="1749422" cy="1744337"/>
          </a:xfrm>
          <a:prstGeom prst="flowChartConnector">
            <a:avLst/>
          </a:prstGeom>
          <a:ln>
            <a:solidFill>
              <a:srgbClr val="284835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C0EAE73-CE80-0140-93EF-E4395795998E}"/>
              </a:ext>
            </a:extLst>
          </p:cNvPr>
          <p:cNvSpPr txBox="1"/>
          <p:nvPr/>
        </p:nvSpPr>
        <p:spPr>
          <a:xfrm rot="21410827">
            <a:off x="1396547" y="6011737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R/V Kawad</a:t>
            </a:r>
          </a:p>
        </p:txBody>
      </p:sp>
    </p:spTree>
    <p:extLst>
      <p:ext uri="{BB962C8B-B14F-4D97-AF65-F5344CB8AC3E}">
        <p14:creationId xmlns:p14="http://schemas.microsoft.com/office/powerpoint/2010/main" val="3524410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>
          <a:xfrm>
            <a:off x="628650" y="183884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chemeClr val="bg1"/>
                </a:solidFill>
              </a:rPr>
              <a:t>Photo analysis determined the species, sex, and age of the individual and the material type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14932" y="1627017"/>
            <a:ext cx="8714136" cy="4970622"/>
            <a:chOff x="204716" y="1559305"/>
            <a:chExt cx="8714136" cy="4970622"/>
          </a:xfrm>
        </p:grpSpPr>
        <p:grpSp>
          <p:nvGrpSpPr>
            <p:cNvPr id="4" name="Group 3"/>
            <p:cNvGrpSpPr>
              <a:grpSpLocks noChangeAspect="1"/>
            </p:cNvGrpSpPr>
            <p:nvPr/>
          </p:nvGrpSpPr>
          <p:grpSpPr>
            <a:xfrm>
              <a:off x="204716" y="1559306"/>
              <a:ext cx="2229533" cy="2299023"/>
              <a:chOff x="765539" y="24154133"/>
              <a:chExt cx="4476660" cy="4616188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2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5539" y="24154133"/>
                <a:ext cx="4476660" cy="4616186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368844" y="27461999"/>
                <a:ext cx="1868224" cy="1308322"/>
              </a:xfrm>
              <a:prstGeom prst="rect">
                <a:avLst/>
              </a:prstGeom>
              <a:solidFill>
                <a:srgbClr val="32594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Steller</a:t>
                </a:r>
              </a:p>
              <a:p>
                <a:pPr algn="ctr"/>
                <a:r>
                  <a:rPr lang="en-US">
                    <a:solidFill>
                      <a:schemeClr val="bg1"/>
                    </a:solidFill>
                  </a:rPr>
                  <a:t>Scar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672867" y="3580483"/>
              <a:ext cx="3754390" cy="1557251"/>
              <a:chOff x="2673090" y="3604028"/>
              <a:chExt cx="3754390" cy="1557251"/>
            </a:xfrm>
          </p:grpSpPr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3090" y="3604028"/>
                <a:ext cx="3754390" cy="1557251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2673090" y="4514948"/>
                <a:ext cx="861133" cy="646331"/>
              </a:xfrm>
              <a:prstGeom prst="rect">
                <a:avLst/>
              </a:prstGeom>
              <a:solidFill>
                <a:srgbClr val="284835">
                  <a:alpha val="7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Steller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Flasher</a:t>
                </a: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2703454" y="5473028"/>
              <a:ext cx="3723346" cy="1029601"/>
              <a:chOff x="2703454" y="5473028"/>
              <a:chExt cx="3723346" cy="1029601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3454" y="5473028"/>
                <a:ext cx="3723346" cy="1029601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896125" y="5856298"/>
                <a:ext cx="1530675" cy="646331"/>
              </a:xfrm>
              <a:prstGeom prst="rect">
                <a:avLst/>
              </a:prstGeom>
              <a:solidFill>
                <a:srgbClr val="284835">
                  <a:alpha val="7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>
                    <a:solidFill>
                      <a:schemeClr val="bg1"/>
                    </a:solidFill>
                  </a:rPr>
                  <a:t>Steller</a:t>
                </a:r>
              </a:p>
              <a:p>
                <a:pPr algn="r"/>
                <a:r>
                  <a:rPr lang="en-US">
                    <a:solidFill>
                      <a:schemeClr val="bg1"/>
                    </a:solidFill>
                  </a:rPr>
                  <a:t>Monofilament</a:t>
                </a: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204716" y="4114659"/>
              <a:ext cx="2226978" cy="2403026"/>
              <a:chOff x="204716" y="4114659"/>
              <a:chExt cx="2226978" cy="2403026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4716" y="4114659"/>
                <a:ext cx="2226978" cy="2391566"/>
              </a:xfrm>
              <a:prstGeom prst="rect">
                <a:avLst/>
              </a:prstGeom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1004829" y="5871354"/>
                <a:ext cx="1426865" cy="646331"/>
              </a:xfrm>
              <a:prstGeom prst="rect">
                <a:avLst/>
              </a:prstGeom>
              <a:solidFill>
                <a:srgbClr val="284835">
                  <a:alpha val="7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n-US">
                    <a:solidFill>
                      <a:schemeClr val="bg1"/>
                    </a:solidFill>
                  </a:rPr>
                  <a:t>California</a:t>
                </a:r>
              </a:p>
              <a:p>
                <a:pPr algn="r"/>
                <a:r>
                  <a:rPr lang="en-US">
                    <a:solidFill>
                      <a:schemeClr val="bg1"/>
                    </a:solidFill>
                  </a:rPr>
                  <a:t>Packing Band</a:t>
                </a:r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663320" y="1559305"/>
              <a:ext cx="2255532" cy="2411165"/>
              <a:chOff x="6663320" y="1559305"/>
              <a:chExt cx="2255532" cy="2411165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5875" y="1559305"/>
                <a:ext cx="2252977" cy="2411165"/>
              </a:xfrm>
              <a:prstGeom prst="rect">
                <a:avLst/>
              </a:prstGeom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6663320" y="3318880"/>
                <a:ext cx="1170495" cy="646331"/>
              </a:xfrm>
              <a:prstGeom prst="rect">
                <a:avLst/>
              </a:prstGeom>
              <a:solidFill>
                <a:srgbClr val="32594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California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Rope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662640" y="4109400"/>
              <a:ext cx="2256212" cy="2420527"/>
              <a:chOff x="6662640" y="4109400"/>
              <a:chExt cx="2256212" cy="2420527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63320" y="4109400"/>
                <a:ext cx="2255532" cy="2420527"/>
              </a:xfrm>
              <a:prstGeom prst="rect">
                <a:avLst/>
              </a:prstGeom>
            </p:spPr>
          </p:pic>
          <p:sp>
            <p:nvSpPr>
              <p:cNvPr id="25" name="TextBox 24"/>
              <p:cNvSpPr txBox="1"/>
              <p:nvPr/>
            </p:nvSpPr>
            <p:spPr>
              <a:xfrm>
                <a:off x="6662640" y="5883596"/>
                <a:ext cx="1087863" cy="646331"/>
              </a:xfrm>
              <a:prstGeom prst="rect">
                <a:avLst/>
              </a:prstGeom>
              <a:solidFill>
                <a:srgbClr val="284835">
                  <a:alpha val="70000"/>
                </a:srgb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solidFill>
                      <a:schemeClr val="bg1"/>
                    </a:solidFill>
                  </a:rPr>
                  <a:t>Steller</a:t>
                </a:r>
              </a:p>
              <a:p>
                <a:r>
                  <a:rPr lang="en-US">
                    <a:solidFill>
                      <a:schemeClr val="bg1"/>
                    </a:solidFill>
                  </a:rPr>
                  <a:t>Unknown</a:t>
                </a:r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2670089" y="1585924"/>
              <a:ext cx="3761221" cy="1683610"/>
              <a:chOff x="2670089" y="1585924"/>
              <a:chExt cx="3761221" cy="168361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70089" y="1585924"/>
                <a:ext cx="3761221" cy="1659266"/>
              </a:xfrm>
              <a:prstGeom prst="rect">
                <a:avLst/>
              </a:prstGeom>
            </p:spPr>
          </p:pic>
          <p:sp>
            <p:nvSpPr>
              <p:cNvPr id="27" name="TextBox 26"/>
              <p:cNvSpPr txBox="1"/>
              <p:nvPr/>
            </p:nvSpPr>
            <p:spPr>
              <a:xfrm>
                <a:off x="4896125" y="2623203"/>
                <a:ext cx="1530675" cy="646331"/>
              </a:xfrm>
              <a:prstGeom prst="rect">
                <a:avLst/>
              </a:prstGeom>
              <a:solidFill>
                <a:srgbClr val="325949">
                  <a:alpha val="50196"/>
                </a:srgbClr>
              </a:solidFill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>
                    <a:solidFill>
                      <a:schemeClr val="bg1"/>
                    </a:solidFill>
                  </a:rPr>
                  <a:t>Steller</a:t>
                </a:r>
              </a:p>
              <a:p>
                <a:pPr algn="r"/>
                <a:r>
                  <a:rPr lang="en-US">
                    <a:solidFill>
                      <a:schemeClr val="bg1"/>
                    </a:solidFill>
                  </a:rPr>
                  <a:t>Rubber Band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28499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459CAD7-24D7-BB49-812C-6A01309AF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>
                <a:solidFill>
                  <a:schemeClr val="bg1"/>
                </a:solidFill>
              </a:rPr>
              <a:t>The overall entanglement rate was 6.3/1000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C48A89-E162-994B-887C-B219A16F76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36" y="2251562"/>
            <a:ext cx="8267127" cy="31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608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A09CB11-A2B4-B84D-9313-B08719192FA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49080250"/>
              </p:ext>
            </p:extLst>
          </p:nvPr>
        </p:nvGraphicFramePr>
        <p:xfrm>
          <a:off x="504760" y="1636098"/>
          <a:ext cx="8134480" cy="493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5F5987B-1A63-7D44-A51E-44CEC1F5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60" y="0"/>
            <a:ext cx="8134480" cy="163609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The quantity and material of identified entanglements varied by month</a:t>
            </a:r>
          </a:p>
        </p:txBody>
      </p:sp>
    </p:spTree>
    <p:extLst>
      <p:ext uri="{BB962C8B-B14F-4D97-AF65-F5344CB8AC3E}">
        <p14:creationId xmlns:p14="http://schemas.microsoft.com/office/powerpoint/2010/main" val="3921663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A09CB11-A2B4-B84D-9313-B08719192FA2}"/>
              </a:ext>
            </a:extLst>
          </p:cNvPr>
          <p:cNvGraphicFramePr>
            <a:graphicFrameLocks/>
          </p:cNvGraphicFramePr>
          <p:nvPr/>
        </p:nvGraphicFramePr>
        <p:xfrm>
          <a:off x="504760" y="1636098"/>
          <a:ext cx="8134480" cy="4931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5F5987B-1A63-7D44-A51E-44CEC1F54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760" y="0"/>
            <a:ext cx="8134480" cy="1636098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bg1"/>
                </a:solidFill>
              </a:rPr>
              <a:t>The quantity and material of identified entanglements varied by month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73CD643B-BD6C-3D48-AB8C-5BBC1C08A748}"/>
              </a:ext>
            </a:extLst>
          </p:cNvPr>
          <p:cNvSpPr/>
          <p:nvPr/>
        </p:nvSpPr>
        <p:spPr>
          <a:xfrm>
            <a:off x="3776525" y="2515975"/>
            <a:ext cx="3112790" cy="1841325"/>
          </a:xfrm>
          <a:prstGeom prst="ellipse">
            <a:avLst/>
          </a:prstGeom>
          <a:noFill/>
          <a:ln w="635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59B932-2573-AA45-B34C-D6AEB2A49A0F}"/>
              </a:ext>
            </a:extLst>
          </p:cNvPr>
          <p:cNvSpPr txBox="1"/>
          <p:nvPr/>
        </p:nvSpPr>
        <p:spPr>
          <a:xfrm>
            <a:off x="4258419" y="1777891"/>
            <a:ext cx="205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60000"/>
                    <a:lumOff val="40000"/>
                  </a:schemeClr>
                </a:solidFill>
              </a:rPr>
              <a:t>Salmon Troll Season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939EE4-DBB7-5246-AE77-13F2F1C0F2B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2" t="5006" r="43221" b="62428"/>
          <a:stretch/>
        </p:blipFill>
        <p:spPr>
          <a:xfrm rot="19918056">
            <a:off x="1704180" y="2357663"/>
            <a:ext cx="2159990" cy="731889"/>
          </a:xfrm>
          <a:prstGeom prst="roundRect">
            <a:avLst>
              <a:gd name="adj" fmla="val 28647"/>
            </a:avLst>
          </a:prstGeom>
        </p:spPr>
      </p:pic>
    </p:spTree>
    <p:extLst>
      <p:ext uri="{BB962C8B-B14F-4D97-AF65-F5344CB8AC3E}">
        <p14:creationId xmlns:p14="http://schemas.microsoft.com/office/powerpoint/2010/main" val="4064493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4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E3F2B-6986-0945-9028-F143A36A0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</a:rPr>
              <a:t>Thank You!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1388E8-4272-FA45-81CC-8CFF8B8D2FEA}"/>
              </a:ext>
            </a:extLst>
          </p:cNvPr>
          <p:cNvGrpSpPr>
            <a:grpSpLocks noChangeAspect="1"/>
          </p:cNvGrpSpPr>
          <p:nvPr/>
        </p:nvGrpSpPr>
        <p:grpSpPr>
          <a:xfrm>
            <a:off x="3202603" y="2282943"/>
            <a:ext cx="2738791" cy="2919295"/>
            <a:chOff x="1355020" y="0"/>
            <a:chExt cx="643395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FF74C41-43FA-324E-A59E-BBBD2F83A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5020" y="0"/>
              <a:ext cx="6433959" cy="68580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4BE0989-6841-3F41-A5C8-5E9E82962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3125" b="97559" l="2888" r="9855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866193">
              <a:off x="3242701" y="1394352"/>
              <a:ext cx="3177349" cy="3915289"/>
            </a:xfrm>
            <a:prstGeom prst="rect">
              <a:avLst/>
            </a:prstGeom>
          </p:spPr>
        </p:pic>
      </p:grpSp>
      <p:sp>
        <p:nvSpPr>
          <p:cNvPr id="6" name="Subtitle 2">
            <a:extLst>
              <a:ext uri="{FF2B5EF4-FFF2-40B4-BE49-F238E27FC236}">
                <a16:creationId xmlns:a16="http://schemas.microsoft.com/office/drawing/2014/main" id="{D67853C7-2DF6-1548-97A6-86A44265615A}"/>
              </a:ext>
            </a:extLst>
          </p:cNvPr>
          <p:cNvSpPr txBox="1">
            <a:spLocks/>
          </p:cNvSpPr>
          <p:nvPr/>
        </p:nvSpPr>
        <p:spPr>
          <a:xfrm>
            <a:off x="1253409" y="5202238"/>
            <a:ext cx="6858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Liz Allyn</a:t>
            </a:r>
          </a:p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Makah Tribe</a:t>
            </a:r>
          </a:p>
          <a:p>
            <a:pPr marL="0" indent="0" algn="ctr">
              <a:buNone/>
            </a:pPr>
            <a:r>
              <a:rPr lang="en-US">
                <a:solidFill>
                  <a:schemeClr val="bg1"/>
                </a:solidFill>
              </a:rPr>
              <a:t>Liz.allyn@makah.com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243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907</TotalTime>
  <Words>193</Words>
  <Application>Microsoft Macintosh PowerPoint</Application>
  <PresentationFormat>On-screen Show (4:3)</PresentationFormat>
  <Paragraphs>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Wrapped Up: Sea Lion Entanglements on the North Coast of Washington</vt:lpstr>
      <vt:lpstr>Marine debris affects many species and ecosystems globally…</vt:lpstr>
      <vt:lpstr>PowerPoint Presentation</vt:lpstr>
      <vt:lpstr>PowerPoint Presentation</vt:lpstr>
      <vt:lpstr>Photo analysis determined the species, sex, and age of the individual and the material type</vt:lpstr>
      <vt:lpstr>The overall entanglement rate was 6.3/1000</vt:lpstr>
      <vt:lpstr>The quantity and material of identified entanglements varied by month</vt:lpstr>
      <vt:lpstr>The quantity and material of identified entanglements varied by month</vt:lpstr>
      <vt:lpstr>Thank You!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Wrapped Up: Sea Lion Entanglements on the North Coast of Washington</dc:title>
  <dc:creator>Elizabeth Allyn</dc:creator>
  <cp:lastModifiedBy>Liz Allyn</cp:lastModifiedBy>
  <cp:revision>51</cp:revision>
  <dcterms:created xsi:type="dcterms:W3CDTF">2019-12-11T16:42:08Z</dcterms:created>
  <dcterms:modified xsi:type="dcterms:W3CDTF">2019-12-28T04:37:41Z</dcterms:modified>
</cp:coreProperties>
</file>